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handoutMasterIdLst>
    <p:handoutMasterId r:id="rId24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3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81813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020DA59-5470-4FEE-B914-2D04E3FA2736}" type="datetimeFigureOut">
              <a:rPr lang="es-MX" smtClean="0"/>
              <a:t>15/03/2018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8071516-D812-4067-B614-F518FC3EA9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0196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74DB488-AA09-4901-AB86-E9DFB0A6FD9D}" type="datetimeFigureOut">
              <a:rPr lang="es-MX" smtClean="0"/>
              <a:t>15/03/2018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CE6B5BA-34A9-41D2-B91B-32CBB4322B23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DB488-AA09-4901-AB86-E9DFB0A6FD9D}" type="datetimeFigureOut">
              <a:rPr lang="es-MX" smtClean="0"/>
              <a:t>15/03/2018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B5BA-34A9-41D2-B91B-32CBB4322B2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DB488-AA09-4901-AB86-E9DFB0A6FD9D}" type="datetimeFigureOut">
              <a:rPr lang="es-MX" smtClean="0"/>
              <a:t>15/03/2018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B5BA-34A9-41D2-B91B-32CBB4322B2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74DB488-AA09-4901-AB86-E9DFB0A6FD9D}" type="datetimeFigureOut">
              <a:rPr lang="es-MX" smtClean="0"/>
              <a:t>15/03/2018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CE6B5BA-34A9-41D2-B91B-32CBB4322B23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74DB488-AA09-4901-AB86-E9DFB0A6FD9D}" type="datetimeFigureOut">
              <a:rPr lang="es-MX" smtClean="0"/>
              <a:t>15/03/2018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CE6B5BA-34A9-41D2-B91B-32CBB4322B23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DB488-AA09-4901-AB86-E9DFB0A6FD9D}" type="datetimeFigureOut">
              <a:rPr lang="es-MX" smtClean="0"/>
              <a:t>15/03/2018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B5BA-34A9-41D2-B91B-32CBB4322B23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DB488-AA09-4901-AB86-E9DFB0A6FD9D}" type="datetimeFigureOut">
              <a:rPr lang="es-MX" smtClean="0"/>
              <a:t>15/03/2018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B5BA-34A9-41D2-B91B-32CBB4322B23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4DB488-AA09-4901-AB86-E9DFB0A6FD9D}" type="datetimeFigureOut">
              <a:rPr lang="es-MX" smtClean="0"/>
              <a:t>15/03/2018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CE6B5BA-34A9-41D2-B91B-32CBB4322B23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DB488-AA09-4901-AB86-E9DFB0A6FD9D}" type="datetimeFigureOut">
              <a:rPr lang="es-MX" smtClean="0"/>
              <a:t>15/03/2018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B5BA-34A9-41D2-B91B-32CBB4322B2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74DB488-AA09-4901-AB86-E9DFB0A6FD9D}" type="datetimeFigureOut">
              <a:rPr lang="es-MX" smtClean="0"/>
              <a:t>15/03/2018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CE6B5BA-34A9-41D2-B91B-32CBB4322B23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4DB488-AA09-4901-AB86-E9DFB0A6FD9D}" type="datetimeFigureOut">
              <a:rPr lang="es-MX" smtClean="0"/>
              <a:t>15/03/2018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CE6B5BA-34A9-41D2-B91B-32CBB4322B23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74DB488-AA09-4901-AB86-E9DFB0A6FD9D}" type="datetimeFigureOut">
              <a:rPr lang="es-MX" smtClean="0"/>
              <a:t>15/03/2018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CE6B5BA-34A9-41D2-B91B-32CBB4322B23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95736" y="980728"/>
            <a:ext cx="6172200" cy="1556792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100" dirty="0" smtClean="0"/>
              <a:t/>
            </a:r>
            <a:br>
              <a:rPr lang="es-MX" sz="3100" dirty="0" smtClean="0"/>
            </a:br>
            <a:r>
              <a:rPr lang="es-MX" sz="3100" dirty="0"/>
              <a:t/>
            </a:r>
            <a:br>
              <a:rPr lang="es-MX" sz="3100" dirty="0"/>
            </a:br>
            <a:r>
              <a:rPr lang="es-MX" sz="3600" dirty="0" smtClean="0">
                <a:solidFill>
                  <a:schemeClr val="tx1"/>
                </a:solidFill>
              </a:rPr>
              <a:t>REVISIÓN </a:t>
            </a:r>
            <a:r>
              <a:rPr lang="es-MX" sz="3600" dirty="0">
                <a:solidFill>
                  <a:schemeClr val="tx1"/>
                </a:solidFill>
              </a:rPr>
              <a:t>SALARIAL </a:t>
            </a:r>
            <a:r>
              <a:rPr lang="es-MX" sz="3600" dirty="0" smtClean="0">
                <a:solidFill>
                  <a:schemeClr val="tx1"/>
                </a:solidFill>
              </a:rPr>
              <a:t>2018</a:t>
            </a:r>
            <a:r>
              <a:rPr lang="es-MX" sz="3100" dirty="0">
                <a:solidFill>
                  <a:schemeClr val="tx1"/>
                </a:solidFill>
              </a:rPr>
              <a:t/>
            </a:r>
            <a:br>
              <a:rPr lang="es-MX" sz="3100" dirty="0">
                <a:solidFill>
                  <a:schemeClr val="tx1"/>
                </a:solidFill>
              </a:rPr>
            </a:br>
            <a:r>
              <a:rPr lang="es-MX" sz="2700" dirty="0">
                <a:solidFill>
                  <a:schemeClr val="tx1"/>
                </a:solidFill>
              </a:rPr>
              <a:t>INFORME DE LA NEGOCIACIÓN CON LA </a:t>
            </a:r>
            <a:r>
              <a:rPr lang="es-MX" sz="2700" dirty="0" smtClean="0">
                <a:solidFill>
                  <a:schemeClr val="tx1"/>
                </a:solidFill>
              </a:rPr>
              <a:t>UNISON</a:t>
            </a:r>
            <a:endParaRPr lang="es-MX" sz="2700" dirty="0">
              <a:solidFill>
                <a:schemeClr val="tx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COMISIÓN NEGOCIADORA STAUS</a:t>
            </a:r>
          </a:p>
          <a:p>
            <a:pPr algn="ctr"/>
            <a:r>
              <a:rPr lang="es-MX" dirty="0">
                <a:solidFill>
                  <a:schemeClr val="tx1"/>
                </a:solidFill>
              </a:rPr>
              <a:t>15 de Marzo de 2018</a:t>
            </a:r>
          </a:p>
          <a:p>
            <a:endParaRPr lang="es-MX" dirty="0"/>
          </a:p>
        </p:txBody>
      </p:sp>
      <p:pic>
        <p:nvPicPr>
          <p:cNvPr id="4" name="3 Imagen" descr="Resultado de imagen para LOGO STAU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997313"/>
            <a:ext cx="3528392" cy="16752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794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1628800"/>
            <a:ext cx="6388224" cy="4104456"/>
          </a:xfrm>
        </p:spPr>
        <p:txBody>
          <a:bodyPr>
            <a:noAutofit/>
          </a:bodyPr>
          <a:lstStyle/>
          <a:p>
            <a:pPr lvl="0"/>
            <a:r>
              <a:rPr lang="es-MX" sz="2400" dirty="0" smtClean="0">
                <a:solidFill>
                  <a:schemeClr val="tx1"/>
                </a:solidFill>
              </a:rPr>
              <a:t>CLÁUSULAS 99, NUM. 1, 105, 114 Y 116. </a:t>
            </a:r>
          </a:p>
          <a:p>
            <a:pPr lvl="0"/>
            <a:endParaRPr lang="es-MX" sz="2400" dirty="0" smtClean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Trámites de prestaciones: se acuerda que los trámites de prestaciones en períodos posteriores a la fecha de cierre fijada por Contraloría, se resolverán favorablemente si cumplen con lo establecido en el CCT</a:t>
            </a:r>
            <a:endParaRPr lang="es-MX" sz="2400" dirty="0">
              <a:solidFill>
                <a:schemeClr val="tx1"/>
              </a:solidFill>
            </a:endParaRPr>
          </a:p>
        </p:txBody>
      </p:sp>
      <p:pic>
        <p:nvPicPr>
          <p:cNvPr id="4" name="3 Imagen" descr="Resultado de imagen para LOGO STAU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25" y="5949280"/>
            <a:ext cx="1584176" cy="6477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2135413" y="188640"/>
            <a:ext cx="61722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Salud, Higiene, Seguridad e Instalaciones</a:t>
            </a:r>
          </a:p>
        </p:txBody>
      </p:sp>
    </p:spTree>
    <p:extLst>
      <p:ext uri="{BB962C8B-B14F-4D97-AF65-F5344CB8AC3E}">
        <p14:creationId xmlns:p14="http://schemas.microsoft.com/office/powerpoint/2010/main" val="10880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1628800"/>
            <a:ext cx="6388224" cy="4320480"/>
          </a:xfrm>
        </p:spPr>
        <p:txBody>
          <a:bodyPr>
            <a:noAutofit/>
          </a:bodyPr>
          <a:lstStyle/>
          <a:p>
            <a:pPr lvl="0"/>
            <a:r>
              <a:rPr lang="es-MX" sz="2400" dirty="0">
                <a:solidFill>
                  <a:schemeClr val="tx1"/>
                </a:solidFill>
              </a:rPr>
              <a:t>CLAUSULA 99 Numeral 9. CUBÍCULOS EN ÁREAS COLECTIVAS: </a:t>
            </a:r>
            <a:endParaRPr lang="es-MX" sz="2400" dirty="0" smtClean="0">
              <a:solidFill>
                <a:schemeClr val="tx1"/>
              </a:solidFill>
            </a:endParaRPr>
          </a:p>
          <a:p>
            <a:pPr lvl="0"/>
            <a:endParaRPr lang="es-MX" sz="2400" dirty="0" smtClean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La </a:t>
            </a:r>
            <a:r>
              <a:rPr lang="es-MX" sz="2400" dirty="0">
                <a:solidFill>
                  <a:schemeClr val="tx1"/>
                </a:solidFill>
              </a:rPr>
              <a:t>Secretaria General Administrativa envió oficios a </a:t>
            </a:r>
            <a:r>
              <a:rPr lang="es-MX" sz="2400" dirty="0" smtClean="0">
                <a:solidFill>
                  <a:schemeClr val="tx1"/>
                </a:solidFill>
              </a:rPr>
              <a:t>los Jefes </a:t>
            </a:r>
            <a:r>
              <a:rPr lang="es-MX" sz="2400" dirty="0">
                <a:solidFill>
                  <a:schemeClr val="tx1"/>
                </a:solidFill>
              </a:rPr>
              <a:t>de </a:t>
            </a:r>
            <a:r>
              <a:rPr lang="es-MX" sz="2400" dirty="0" smtClean="0">
                <a:solidFill>
                  <a:schemeClr val="tx1"/>
                </a:solidFill>
              </a:rPr>
              <a:t>IQ, </a:t>
            </a:r>
            <a:r>
              <a:rPr lang="es-MX" sz="2400" dirty="0">
                <a:solidFill>
                  <a:schemeClr val="tx1"/>
                </a:solidFill>
              </a:rPr>
              <a:t>DICTUS, DIFUS, </a:t>
            </a:r>
            <a:r>
              <a:rPr lang="es-MX" sz="2400" dirty="0" smtClean="0">
                <a:solidFill>
                  <a:schemeClr val="tx1"/>
                </a:solidFill>
              </a:rPr>
              <a:t>QB, </a:t>
            </a:r>
            <a:r>
              <a:rPr lang="es-MX" sz="2400" dirty="0">
                <a:solidFill>
                  <a:schemeClr val="tx1"/>
                </a:solidFill>
              </a:rPr>
              <a:t>DIPA, </a:t>
            </a:r>
            <a:r>
              <a:rPr lang="es-MX" sz="2400" dirty="0" smtClean="0">
                <a:solidFill>
                  <a:schemeClr val="tx1"/>
                </a:solidFill>
              </a:rPr>
              <a:t>Polímeros, </a:t>
            </a:r>
            <a:r>
              <a:rPr lang="es-MX" sz="2400" dirty="0">
                <a:solidFill>
                  <a:schemeClr val="tx1"/>
                </a:solidFill>
              </a:rPr>
              <a:t>Agricultura </a:t>
            </a:r>
            <a:r>
              <a:rPr lang="es-MX" sz="2400" dirty="0" smtClean="0">
                <a:solidFill>
                  <a:schemeClr val="tx1"/>
                </a:solidFill>
              </a:rPr>
              <a:t>y </a:t>
            </a:r>
            <a:r>
              <a:rPr lang="es-MX" sz="2400" dirty="0">
                <a:solidFill>
                  <a:schemeClr val="tx1"/>
                </a:solidFill>
              </a:rPr>
              <a:t>Cajeme, solicitándoles que informen sí hay faltante de cubículos o sí hay cubículos en áreas colectivas</a:t>
            </a:r>
            <a:r>
              <a:rPr lang="es-MX" sz="2400" dirty="0" smtClean="0">
                <a:solidFill>
                  <a:schemeClr val="tx1"/>
                </a:solidFill>
              </a:rPr>
              <a:t>.</a:t>
            </a:r>
            <a:endParaRPr lang="es-MX" sz="2400" dirty="0">
              <a:solidFill>
                <a:schemeClr val="tx1"/>
              </a:solidFill>
            </a:endParaRPr>
          </a:p>
        </p:txBody>
      </p:sp>
      <p:pic>
        <p:nvPicPr>
          <p:cNvPr id="4" name="3 Imagen" descr="Resultado de imagen para LOGO STAU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25" y="5949280"/>
            <a:ext cx="1584176" cy="6477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2135413" y="188640"/>
            <a:ext cx="61722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Salud, Higiene, Seguridad e Instalaciones</a:t>
            </a:r>
          </a:p>
        </p:txBody>
      </p:sp>
    </p:spTree>
    <p:extLst>
      <p:ext uri="{BB962C8B-B14F-4D97-AF65-F5344CB8AC3E}">
        <p14:creationId xmlns:p14="http://schemas.microsoft.com/office/powerpoint/2010/main" val="314823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1628800"/>
            <a:ext cx="6388224" cy="4104456"/>
          </a:xfrm>
        </p:spPr>
        <p:txBody>
          <a:bodyPr>
            <a:noAutofit/>
          </a:bodyPr>
          <a:lstStyle/>
          <a:p>
            <a:pPr lvl="0"/>
            <a:r>
              <a:rPr lang="es-MX" sz="2400" dirty="0" smtClean="0">
                <a:solidFill>
                  <a:schemeClr val="tx1"/>
                </a:solidFill>
              </a:rPr>
              <a:t>CLAUSULA </a:t>
            </a:r>
            <a:r>
              <a:rPr lang="es-MX" sz="2400" dirty="0">
                <a:solidFill>
                  <a:schemeClr val="tx1"/>
                </a:solidFill>
              </a:rPr>
              <a:t>99 Numeral 15. ESTACIONAMIENTOS: </a:t>
            </a:r>
            <a:endParaRPr lang="es-MX" sz="2400" dirty="0" smtClean="0">
              <a:solidFill>
                <a:schemeClr val="tx1"/>
              </a:solidFill>
            </a:endParaRPr>
          </a:p>
          <a:p>
            <a:pPr lvl="0"/>
            <a:endParaRPr lang="es-MX" sz="2400" dirty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El </a:t>
            </a:r>
            <a:r>
              <a:rPr lang="es-MX" sz="2400" dirty="0">
                <a:solidFill>
                  <a:schemeClr val="tx1"/>
                </a:solidFill>
              </a:rPr>
              <a:t>STAUS presentará propuestas para resolver los problemas de los estacionamientos de Bellas Artes, Matemáticas-Física y Agricultura y Ganadería.</a:t>
            </a:r>
          </a:p>
        </p:txBody>
      </p:sp>
      <p:pic>
        <p:nvPicPr>
          <p:cNvPr id="4" name="3 Imagen" descr="Resultado de imagen para LOGO STAU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25" y="5949280"/>
            <a:ext cx="1584176" cy="6477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2135413" y="188640"/>
            <a:ext cx="61722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Salud, Higiene, Seguridad e Instalaciones</a:t>
            </a:r>
          </a:p>
        </p:txBody>
      </p:sp>
    </p:spTree>
    <p:extLst>
      <p:ext uri="{BB962C8B-B14F-4D97-AF65-F5344CB8AC3E}">
        <p14:creationId xmlns:p14="http://schemas.microsoft.com/office/powerpoint/2010/main" val="68357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1628800"/>
            <a:ext cx="6388224" cy="4464496"/>
          </a:xfrm>
        </p:spPr>
        <p:txBody>
          <a:bodyPr>
            <a:noAutofit/>
          </a:bodyPr>
          <a:lstStyle/>
          <a:p>
            <a:pPr lvl="0"/>
            <a:r>
              <a:rPr lang="es-MX" sz="2400" dirty="0">
                <a:solidFill>
                  <a:schemeClr val="tx1"/>
                </a:solidFill>
              </a:rPr>
              <a:t>CLAUSULA 101. ROPA, UNIFORMES Y EQUIPO DE TRABAJO: </a:t>
            </a:r>
            <a:endParaRPr lang="es-MX" sz="2400" dirty="0" smtClean="0">
              <a:solidFill>
                <a:schemeClr val="tx1"/>
              </a:solidFill>
            </a:endParaRPr>
          </a:p>
          <a:p>
            <a:pPr lvl="0"/>
            <a:endParaRPr lang="es-MX" sz="2400" dirty="0" smtClean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Se </a:t>
            </a:r>
            <a:r>
              <a:rPr lang="es-MX" sz="2400" dirty="0">
                <a:solidFill>
                  <a:schemeClr val="tx1"/>
                </a:solidFill>
              </a:rPr>
              <a:t>acuerda elaborar una lista actualizada de ropa, uniformes y equipo de trabajo para presentar a la CMGHS. </a:t>
            </a:r>
            <a:endParaRPr lang="es-MX" sz="2400" dirty="0" smtClean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La </a:t>
            </a:r>
            <a:r>
              <a:rPr lang="es-MX" sz="2400" dirty="0">
                <a:solidFill>
                  <a:schemeClr val="tx1"/>
                </a:solidFill>
              </a:rPr>
              <a:t>autoridad universitaria se compromete a ejecutar el acuerdo de la CMGHS </a:t>
            </a:r>
            <a:r>
              <a:rPr lang="es-MX" sz="2400" dirty="0" smtClean="0">
                <a:solidFill>
                  <a:schemeClr val="tx1"/>
                </a:solidFill>
              </a:rPr>
              <a:t>sin un </a:t>
            </a:r>
            <a:r>
              <a:rPr lang="es-MX" sz="2400" dirty="0">
                <a:solidFill>
                  <a:schemeClr val="tx1"/>
                </a:solidFill>
              </a:rPr>
              <a:t>tope máximo de $250 mil.</a:t>
            </a:r>
          </a:p>
        </p:txBody>
      </p:sp>
      <p:pic>
        <p:nvPicPr>
          <p:cNvPr id="4" name="3 Imagen" descr="Resultado de imagen para LOGO STAU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25" y="5949280"/>
            <a:ext cx="1584176" cy="6477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2135413" y="188640"/>
            <a:ext cx="61722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Salud, Higiene, Seguridad e Instalaciones</a:t>
            </a:r>
          </a:p>
        </p:txBody>
      </p:sp>
    </p:spTree>
    <p:extLst>
      <p:ext uri="{BB962C8B-B14F-4D97-AF65-F5344CB8AC3E}">
        <p14:creationId xmlns:p14="http://schemas.microsoft.com/office/powerpoint/2010/main" val="314823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1628800"/>
            <a:ext cx="6388224" cy="4464496"/>
          </a:xfrm>
        </p:spPr>
        <p:txBody>
          <a:bodyPr>
            <a:noAutofit/>
          </a:bodyPr>
          <a:lstStyle/>
          <a:p>
            <a:pPr lvl="0"/>
            <a:r>
              <a:rPr lang="es-MX" sz="2400" dirty="0">
                <a:solidFill>
                  <a:schemeClr val="tx1"/>
                </a:solidFill>
              </a:rPr>
              <a:t>CLÁUSULA 142. MÓDULO DEL ISSSTESON EN LA URC: </a:t>
            </a:r>
            <a:endParaRPr lang="es-MX" sz="2400" dirty="0" smtClean="0">
              <a:solidFill>
                <a:schemeClr val="tx1"/>
              </a:solidFill>
            </a:endParaRPr>
          </a:p>
          <a:p>
            <a:pPr lvl="0"/>
            <a:endParaRPr lang="es-MX" sz="2400" dirty="0" smtClean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La </a:t>
            </a:r>
            <a:r>
              <a:rPr lang="es-MX" sz="2400" dirty="0">
                <a:solidFill>
                  <a:schemeClr val="tx1"/>
                </a:solidFill>
              </a:rPr>
              <a:t>autoridad </a:t>
            </a:r>
            <a:r>
              <a:rPr lang="es-MX" sz="2400" dirty="0" smtClean="0">
                <a:solidFill>
                  <a:schemeClr val="tx1"/>
                </a:solidFill>
              </a:rPr>
              <a:t>solicitará </a:t>
            </a:r>
            <a:r>
              <a:rPr lang="es-MX" sz="2400" dirty="0">
                <a:solidFill>
                  <a:schemeClr val="tx1"/>
                </a:solidFill>
              </a:rPr>
              <a:t>al ISSSTESON la asignación de una enfermera en el módulo del ISSSTESON en el </a:t>
            </a:r>
            <a:r>
              <a:rPr lang="es-MX" sz="2400" dirty="0" smtClean="0">
                <a:solidFill>
                  <a:schemeClr val="tx1"/>
                </a:solidFill>
              </a:rPr>
              <a:t>campus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endParaRPr lang="es-MX" sz="2400" dirty="0" smtClean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Pendiente la </a:t>
            </a:r>
            <a:r>
              <a:rPr lang="es-MX" sz="2400" dirty="0">
                <a:solidFill>
                  <a:schemeClr val="tx1"/>
                </a:solidFill>
              </a:rPr>
              <a:t>operación de módulos de atención médica en los otros campus de la Universidad.</a:t>
            </a:r>
          </a:p>
        </p:txBody>
      </p:sp>
      <p:pic>
        <p:nvPicPr>
          <p:cNvPr id="4" name="3 Imagen" descr="Resultado de imagen para LOGO STAU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25" y="5949280"/>
            <a:ext cx="1584176" cy="6477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2135413" y="188640"/>
            <a:ext cx="61722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Salud, Higiene, Seguridad e Instalaciones</a:t>
            </a:r>
          </a:p>
        </p:txBody>
      </p:sp>
    </p:spTree>
    <p:extLst>
      <p:ext uri="{BB962C8B-B14F-4D97-AF65-F5344CB8AC3E}">
        <p14:creationId xmlns:p14="http://schemas.microsoft.com/office/powerpoint/2010/main" val="314823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1484784"/>
            <a:ext cx="6388224" cy="4464496"/>
          </a:xfrm>
        </p:spPr>
        <p:txBody>
          <a:bodyPr>
            <a:noAutofit/>
          </a:bodyPr>
          <a:lstStyle/>
          <a:p>
            <a:pPr lvl="0"/>
            <a:r>
              <a:rPr lang="es-MX" sz="2400" dirty="0">
                <a:solidFill>
                  <a:schemeClr val="tx1"/>
                </a:solidFill>
              </a:rPr>
              <a:t>CLÁUSULA 149. Condiciones de Higiene y Seguridad: </a:t>
            </a:r>
            <a:endParaRPr lang="es-MX" sz="2400" dirty="0" smtClean="0">
              <a:solidFill>
                <a:schemeClr val="tx1"/>
              </a:solidFill>
            </a:endParaRPr>
          </a:p>
          <a:p>
            <a:pPr lvl="0"/>
            <a:endParaRPr lang="es-MX" sz="2400" dirty="0" smtClean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El </a:t>
            </a:r>
            <a:r>
              <a:rPr lang="es-MX" sz="2400" dirty="0">
                <a:solidFill>
                  <a:schemeClr val="tx1"/>
                </a:solidFill>
              </a:rPr>
              <a:t>STAUS </a:t>
            </a:r>
            <a:r>
              <a:rPr lang="es-MX" sz="2400" dirty="0" smtClean="0">
                <a:solidFill>
                  <a:schemeClr val="tx1"/>
                </a:solidFill>
              </a:rPr>
              <a:t>envía </a:t>
            </a:r>
            <a:r>
              <a:rPr lang="es-MX" sz="2400" dirty="0">
                <a:solidFill>
                  <a:schemeClr val="tx1"/>
                </a:solidFill>
              </a:rPr>
              <a:t>copia a las autoridades </a:t>
            </a:r>
            <a:r>
              <a:rPr lang="es-MX" sz="2400" dirty="0" smtClean="0">
                <a:solidFill>
                  <a:schemeClr val="tx1"/>
                </a:solidFill>
              </a:rPr>
              <a:t>de </a:t>
            </a:r>
            <a:r>
              <a:rPr lang="es-MX" sz="2400" dirty="0">
                <a:solidFill>
                  <a:schemeClr val="tx1"/>
                </a:solidFill>
              </a:rPr>
              <a:t>los dictámenes de inspección </a:t>
            </a:r>
            <a:r>
              <a:rPr lang="es-MX" sz="2400" dirty="0" smtClean="0">
                <a:solidFill>
                  <a:schemeClr val="tx1"/>
                </a:solidFill>
              </a:rPr>
              <a:t>realizados </a:t>
            </a:r>
            <a:r>
              <a:rPr lang="es-MX" sz="2400" dirty="0">
                <a:solidFill>
                  <a:schemeClr val="tx1"/>
                </a:solidFill>
              </a:rPr>
              <a:t>por la </a:t>
            </a:r>
            <a:r>
              <a:rPr lang="es-MX" sz="2400" dirty="0" smtClean="0">
                <a:solidFill>
                  <a:schemeClr val="tx1"/>
                </a:solidFill>
              </a:rPr>
              <a:t>CMGHS-STAUS</a:t>
            </a:r>
          </a:p>
          <a:p>
            <a:pPr lvl="0"/>
            <a:endParaRPr lang="es-MX" sz="2400" dirty="0" smtClean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>
                <a:solidFill>
                  <a:schemeClr val="tx1"/>
                </a:solidFill>
              </a:rPr>
              <a:t>D</a:t>
            </a:r>
            <a:r>
              <a:rPr lang="es-MX" sz="2400" dirty="0" smtClean="0">
                <a:solidFill>
                  <a:schemeClr val="tx1"/>
                </a:solidFill>
              </a:rPr>
              <a:t>efinir </a:t>
            </a:r>
            <a:r>
              <a:rPr lang="es-MX" sz="2400" dirty="0">
                <a:solidFill>
                  <a:schemeClr val="tx1"/>
                </a:solidFill>
              </a:rPr>
              <a:t>un plan de mejoramiento continuo de las </a:t>
            </a:r>
            <a:r>
              <a:rPr lang="es-MX" sz="2400" dirty="0" smtClean="0">
                <a:solidFill>
                  <a:schemeClr val="tx1"/>
                </a:solidFill>
              </a:rPr>
              <a:t>instalaciones y un listado de acciones prioritarias</a:t>
            </a:r>
            <a:endParaRPr lang="es-MX" sz="2400" dirty="0">
              <a:solidFill>
                <a:schemeClr val="tx1"/>
              </a:solidFill>
            </a:endParaRPr>
          </a:p>
        </p:txBody>
      </p:sp>
      <p:pic>
        <p:nvPicPr>
          <p:cNvPr id="4" name="3 Imagen" descr="Resultado de imagen para LOGO STAU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25" y="5949280"/>
            <a:ext cx="1584176" cy="6477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2135413" y="188640"/>
            <a:ext cx="61722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Salud, Higiene, Seguridad e Instalaciones</a:t>
            </a:r>
          </a:p>
        </p:txBody>
      </p:sp>
    </p:spTree>
    <p:extLst>
      <p:ext uri="{BB962C8B-B14F-4D97-AF65-F5344CB8AC3E}">
        <p14:creationId xmlns:p14="http://schemas.microsoft.com/office/powerpoint/2010/main" val="314823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1628800"/>
            <a:ext cx="6388224" cy="4104456"/>
          </a:xfrm>
        </p:spPr>
        <p:txBody>
          <a:bodyPr>
            <a:noAutofit/>
          </a:bodyPr>
          <a:lstStyle/>
          <a:p>
            <a:pPr lvl="0"/>
            <a:r>
              <a:rPr lang="es-MX" sz="2400" dirty="0">
                <a:solidFill>
                  <a:schemeClr val="tx1"/>
                </a:solidFill>
              </a:rPr>
              <a:t>CLÁUSULA 149. ACCIDENTES Y ENFERMEDADES PROFESIONALES Y NO PROFESIONALES: </a:t>
            </a:r>
            <a:endParaRPr lang="es-MX" sz="2400" dirty="0" smtClean="0">
              <a:solidFill>
                <a:schemeClr val="tx1"/>
              </a:solidFill>
            </a:endParaRPr>
          </a:p>
          <a:p>
            <a:pPr lvl="0"/>
            <a:endParaRPr lang="es-MX" sz="2400" dirty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Se </a:t>
            </a:r>
            <a:r>
              <a:rPr lang="es-MX" sz="2400" dirty="0">
                <a:solidFill>
                  <a:schemeClr val="tx1"/>
                </a:solidFill>
              </a:rPr>
              <a:t>acuerda solicitarle información a </a:t>
            </a:r>
            <a:r>
              <a:rPr lang="es-MX" sz="2400" dirty="0" smtClean="0">
                <a:solidFill>
                  <a:schemeClr val="tx1"/>
                </a:solidFill>
              </a:rPr>
              <a:t>los jefes de </a:t>
            </a:r>
            <a:r>
              <a:rPr lang="es-MX" sz="2400" dirty="0">
                <a:solidFill>
                  <a:schemeClr val="tx1"/>
                </a:solidFill>
              </a:rPr>
              <a:t>departamento </a:t>
            </a:r>
            <a:r>
              <a:rPr lang="es-MX" sz="2400" dirty="0" smtClean="0">
                <a:solidFill>
                  <a:schemeClr val="tx1"/>
                </a:solidFill>
              </a:rPr>
              <a:t>para </a:t>
            </a:r>
            <a:r>
              <a:rPr lang="es-MX" sz="2400" dirty="0">
                <a:solidFill>
                  <a:schemeClr val="tx1"/>
                </a:solidFill>
              </a:rPr>
              <a:t>que la CMGHS defina el listado de personal que labora en condiciones de riesgo y los exámenes médicos que se requieren </a:t>
            </a:r>
            <a:r>
              <a:rPr lang="es-MX" sz="2400" dirty="0" smtClean="0">
                <a:solidFill>
                  <a:schemeClr val="tx1"/>
                </a:solidFill>
              </a:rPr>
              <a:t>practicar</a:t>
            </a:r>
            <a:endParaRPr lang="es-MX" sz="2400" dirty="0">
              <a:solidFill>
                <a:schemeClr val="tx1"/>
              </a:solidFill>
            </a:endParaRPr>
          </a:p>
        </p:txBody>
      </p:sp>
      <p:pic>
        <p:nvPicPr>
          <p:cNvPr id="4" name="3 Imagen" descr="Resultado de imagen para LOGO STAU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25" y="5949280"/>
            <a:ext cx="1584176" cy="6477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2135413" y="188640"/>
            <a:ext cx="61722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Salud, Higiene, Seguridad e Instalaciones</a:t>
            </a:r>
          </a:p>
        </p:txBody>
      </p:sp>
    </p:spTree>
    <p:extLst>
      <p:ext uri="{BB962C8B-B14F-4D97-AF65-F5344CB8AC3E}">
        <p14:creationId xmlns:p14="http://schemas.microsoft.com/office/powerpoint/2010/main" val="314823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1412775"/>
            <a:ext cx="6388224" cy="5184215"/>
          </a:xfrm>
        </p:spPr>
        <p:txBody>
          <a:bodyPr>
            <a:noAutofit/>
          </a:bodyPr>
          <a:lstStyle/>
          <a:p>
            <a:pPr lvl="0"/>
            <a:r>
              <a:rPr lang="es-MX" sz="2400" dirty="0">
                <a:solidFill>
                  <a:schemeClr val="tx1"/>
                </a:solidFill>
              </a:rPr>
              <a:t>CLÁUSULA 167. BOTIQUINES: </a:t>
            </a:r>
            <a:endParaRPr lang="es-MX" sz="2400" dirty="0" smtClean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Se </a:t>
            </a:r>
            <a:r>
              <a:rPr lang="es-MX" sz="2400" dirty="0">
                <a:solidFill>
                  <a:schemeClr val="tx1"/>
                </a:solidFill>
              </a:rPr>
              <a:t>acuerda definir el procedimiento para surtir los botiquines</a:t>
            </a:r>
            <a:r>
              <a:rPr lang="es-MX" sz="2400" dirty="0" smtClean="0">
                <a:solidFill>
                  <a:schemeClr val="tx1"/>
                </a:solidFill>
              </a:rPr>
              <a:t>.</a:t>
            </a:r>
          </a:p>
          <a:p>
            <a:pPr lvl="0"/>
            <a:endParaRPr lang="es-MX" sz="2400" dirty="0">
              <a:solidFill>
                <a:schemeClr val="tx1"/>
              </a:solidFill>
            </a:endParaRPr>
          </a:p>
          <a:p>
            <a:pPr lvl="0"/>
            <a:r>
              <a:rPr lang="es-MX" sz="2400" dirty="0">
                <a:solidFill>
                  <a:schemeClr val="tx1"/>
                </a:solidFill>
              </a:rPr>
              <a:t>CLÁUSULA 168. APARATOS PARA ENFERMOS: </a:t>
            </a:r>
            <a:endParaRPr lang="es-MX" sz="2400" dirty="0" smtClean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La </a:t>
            </a:r>
            <a:r>
              <a:rPr lang="es-MX" sz="2400" dirty="0">
                <a:solidFill>
                  <a:schemeClr val="tx1"/>
                </a:solidFill>
              </a:rPr>
              <a:t>autoridad </a:t>
            </a:r>
            <a:r>
              <a:rPr lang="es-MX" sz="2400" dirty="0" smtClean="0">
                <a:solidFill>
                  <a:schemeClr val="tx1"/>
                </a:solidFill>
              </a:rPr>
              <a:t>se </a:t>
            </a:r>
            <a:r>
              <a:rPr lang="es-MX" sz="2400" dirty="0">
                <a:solidFill>
                  <a:schemeClr val="tx1"/>
                </a:solidFill>
              </a:rPr>
              <a:t>compromete a cumplir con lo establecido en la </a:t>
            </a:r>
            <a:r>
              <a:rPr lang="es-MX" sz="2400" dirty="0" smtClean="0">
                <a:solidFill>
                  <a:schemeClr val="tx1"/>
                </a:solidFill>
              </a:rPr>
              <a:t>cláusula y a </a:t>
            </a:r>
            <a:r>
              <a:rPr lang="es-MX" sz="2400" dirty="0">
                <a:solidFill>
                  <a:schemeClr val="tx1"/>
                </a:solidFill>
              </a:rPr>
              <a:t>revisar los topes que se tienen para procedimientos </a:t>
            </a:r>
            <a:r>
              <a:rPr lang="es-MX" sz="2400" dirty="0" smtClean="0">
                <a:solidFill>
                  <a:schemeClr val="tx1"/>
                </a:solidFill>
              </a:rPr>
              <a:t>dentales</a:t>
            </a:r>
            <a:endParaRPr lang="es-MX" sz="2400" dirty="0">
              <a:solidFill>
                <a:schemeClr val="tx1"/>
              </a:solidFill>
            </a:endParaRPr>
          </a:p>
        </p:txBody>
      </p:sp>
      <p:pic>
        <p:nvPicPr>
          <p:cNvPr id="4" name="3 Imagen" descr="Resultado de imagen para LOGO STAU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25" y="5949280"/>
            <a:ext cx="1584176" cy="6477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2135413" y="188640"/>
            <a:ext cx="61722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Salud, Higiene, Seguridad e Instalaciones</a:t>
            </a:r>
          </a:p>
        </p:txBody>
      </p:sp>
    </p:spTree>
    <p:extLst>
      <p:ext uri="{BB962C8B-B14F-4D97-AF65-F5344CB8AC3E}">
        <p14:creationId xmlns:p14="http://schemas.microsoft.com/office/powerpoint/2010/main" val="314823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1628799"/>
            <a:ext cx="6388224" cy="4644335"/>
          </a:xfrm>
        </p:spPr>
        <p:txBody>
          <a:bodyPr>
            <a:noAutofit/>
          </a:bodyPr>
          <a:lstStyle/>
          <a:p>
            <a:pPr lvl="0"/>
            <a:r>
              <a:rPr lang="es-MX" sz="2400" dirty="0">
                <a:solidFill>
                  <a:schemeClr val="tx1"/>
                </a:solidFill>
              </a:rPr>
              <a:t>CLÁUSULA XXXVII. TRANSITORIA NUEVA. ELEVADORES: </a:t>
            </a:r>
            <a:endParaRPr lang="es-MX" sz="2400" dirty="0" smtClean="0">
              <a:solidFill>
                <a:schemeClr val="tx1"/>
              </a:solidFill>
            </a:endParaRPr>
          </a:p>
          <a:p>
            <a:pPr lvl="0"/>
            <a:endParaRPr lang="es-MX" sz="2400" dirty="0" smtClean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Se entregará </a:t>
            </a:r>
            <a:r>
              <a:rPr lang="es-MX" sz="2400" dirty="0">
                <a:solidFill>
                  <a:schemeClr val="tx1"/>
                </a:solidFill>
              </a:rPr>
              <a:t>información de los proyectos de instalación de elevadores en edificios de la institución y de conectividad entre edificios </a:t>
            </a:r>
            <a:endParaRPr lang="es-MX" sz="2400" dirty="0" smtClean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endParaRPr lang="es-MX" sz="2400" dirty="0" smtClean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En </a:t>
            </a:r>
            <a:r>
              <a:rPr lang="es-MX" sz="2400" dirty="0">
                <a:solidFill>
                  <a:schemeClr val="tx1"/>
                </a:solidFill>
              </a:rPr>
              <a:t>proceso de </a:t>
            </a:r>
            <a:r>
              <a:rPr lang="es-MX" sz="2400" dirty="0" smtClean="0">
                <a:solidFill>
                  <a:schemeClr val="tx1"/>
                </a:solidFill>
              </a:rPr>
              <a:t>el </a:t>
            </a:r>
            <a:r>
              <a:rPr lang="es-MX" sz="2400" dirty="0">
                <a:solidFill>
                  <a:schemeClr val="tx1"/>
                </a:solidFill>
              </a:rPr>
              <a:t>elevador </a:t>
            </a:r>
            <a:r>
              <a:rPr lang="es-MX" sz="2400" dirty="0" smtClean="0">
                <a:solidFill>
                  <a:schemeClr val="tx1"/>
                </a:solidFill>
              </a:rPr>
              <a:t>del </a:t>
            </a:r>
            <a:r>
              <a:rPr lang="es-MX" sz="2400" dirty="0">
                <a:solidFill>
                  <a:schemeClr val="tx1"/>
                </a:solidFill>
              </a:rPr>
              <a:t>edificio 9Q2, </a:t>
            </a:r>
          </a:p>
        </p:txBody>
      </p:sp>
      <p:pic>
        <p:nvPicPr>
          <p:cNvPr id="4" name="3 Imagen" descr="Resultado de imagen para LOGO STAU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25" y="5949280"/>
            <a:ext cx="1584176" cy="6477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2135413" y="188640"/>
            <a:ext cx="61722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Salud, Higiene, Seguridad e Instalaciones</a:t>
            </a:r>
          </a:p>
        </p:txBody>
      </p:sp>
    </p:spTree>
    <p:extLst>
      <p:ext uri="{BB962C8B-B14F-4D97-AF65-F5344CB8AC3E}">
        <p14:creationId xmlns:p14="http://schemas.microsoft.com/office/powerpoint/2010/main" val="49068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1628799"/>
            <a:ext cx="6388224" cy="4644335"/>
          </a:xfrm>
        </p:spPr>
        <p:txBody>
          <a:bodyPr>
            <a:noAutofit/>
          </a:bodyPr>
          <a:lstStyle/>
          <a:p>
            <a:pPr lvl="0"/>
            <a:r>
              <a:rPr lang="es-MX" sz="2400" cap="all" dirty="0">
                <a:solidFill>
                  <a:schemeClr val="tx1"/>
                </a:solidFill>
              </a:rPr>
              <a:t>CLÁUSULA 97. LICENCIAS CON GOCE DE SALARIO: </a:t>
            </a:r>
            <a:endParaRPr lang="es-MX" sz="2400" cap="all" dirty="0" smtClean="0">
              <a:solidFill>
                <a:schemeClr val="tx1"/>
              </a:solidFill>
            </a:endParaRPr>
          </a:p>
          <a:p>
            <a:pPr lvl="0"/>
            <a:endParaRPr lang="es-MX" sz="2400" cap="all" dirty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La </a:t>
            </a:r>
            <a:r>
              <a:rPr lang="es-MX" sz="2400" dirty="0">
                <a:solidFill>
                  <a:schemeClr val="tx1"/>
                </a:solidFill>
              </a:rPr>
              <a:t>autoridad universitaria acepta dejar sin efecto el oficio No. DRH/096/2018, del 23 de enero de 2018, que negaba otorgar licencia por cinco días con goce de salario junto a un período vacacional.</a:t>
            </a:r>
          </a:p>
        </p:txBody>
      </p:sp>
      <p:pic>
        <p:nvPicPr>
          <p:cNvPr id="4" name="3 Imagen" descr="Resultado de imagen para LOGO STAU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25" y="5949280"/>
            <a:ext cx="1584176" cy="6477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2135413" y="188640"/>
            <a:ext cx="6172200" cy="792088"/>
          </a:xfrm>
        </p:spPr>
        <p:txBody>
          <a:bodyPr>
            <a:normAutofit/>
          </a:bodyPr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Otras violaciones</a:t>
            </a:r>
          </a:p>
        </p:txBody>
      </p:sp>
    </p:spTree>
    <p:extLst>
      <p:ext uri="{BB962C8B-B14F-4D97-AF65-F5344CB8AC3E}">
        <p14:creationId xmlns:p14="http://schemas.microsoft.com/office/powerpoint/2010/main" val="163498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1196752"/>
            <a:ext cx="6388224" cy="4536504"/>
          </a:xfrm>
        </p:spPr>
        <p:txBody>
          <a:bodyPr>
            <a:noAutofit/>
          </a:bodyPr>
          <a:lstStyle/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s-MX" sz="2200" dirty="0">
                <a:solidFill>
                  <a:schemeClr val="tx1"/>
                </a:solidFill>
              </a:rPr>
              <a:t>El jueves 15 de febrero se entregó a la </a:t>
            </a:r>
            <a:r>
              <a:rPr lang="es-MX" sz="2200" dirty="0" smtClean="0">
                <a:solidFill>
                  <a:schemeClr val="tx1"/>
                </a:solidFill>
              </a:rPr>
              <a:t>Universidad </a:t>
            </a:r>
            <a:r>
              <a:rPr lang="es-MX" sz="2200" dirty="0">
                <a:solidFill>
                  <a:schemeClr val="tx1"/>
                </a:solidFill>
              </a:rPr>
              <a:t>y a la </a:t>
            </a:r>
            <a:r>
              <a:rPr lang="es-MX" sz="2200" dirty="0" smtClean="0">
                <a:solidFill>
                  <a:schemeClr val="tx1"/>
                </a:solidFill>
              </a:rPr>
              <a:t>JLCA </a:t>
            </a:r>
            <a:r>
              <a:rPr lang="es-MX" sz="2200" dirty="0">
                <a:solidFill>
                  <a:schemeClr val="tx1"/>
                </a:solidFill>
              </a:rPr>
              <a:t>la solicitud de revisión salarial, </a:t>
            </a:r>
            <a:r>
              <a:rPr lang="es-MX" sz="2200" dirty="0" smtClean="0">
                <a:solidFill>
                  <a:schemeClr val="tx1"/>
                </a:solidFill>
              </a:rPr>
              <a:t>con </a:t>
            </a:r>
            <a:r>
              <a:rPr lang="es-MX" sz="2200" dirty="0">
                <a:solidFill>
                  <a:schemeClr val="tx1"/>
                </a:solidFill>
              </a:rPr>
              <a:t>los Pliegos Petitorio y de Violaciones al CCT aprobados por el </a:t>
            </a:r>
            <a:r>
              <a:rPr lang="es-MX" sz="2200" dirty="0" smtClean="0">
                <a:solidFill>
                  <a:schemeClr val="tx1"/>
                </a:solidFill>
              </a:rPr>
              <a:t>CGD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es-MX" sz="2200" dirty="0" smtClean="0">
              <a:solidFill>
                <a:schemeClr val="tx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s-MX" sz="2200" dirty="0" smtClean="0">
                <a:solidFill>
                  <a:schemeClr val="tx1"/>
                </a:solidFill>
              </a:rPr>
              <a:t>Se </a:t>
            </a:r>
            <a:r>
              <a:rPr lang="es-MX" sz="2200" dirty="0">
                <a:solidFill>
                  <a:schemeClr val="tx1"/>
                </a:solidFill>
              </a:rPr>
              <a:t>han realizado cuatro reuniones de la mesa de </a:t>
            </a:r>
            <a:r>
              <a:rPr lang="es-MX" sz="2200" dirty="0" smtClean="0">
                <a:solidFill>
                  <a:schemeClr val="tx1"/>
                </a:solidFill>
              </a:rPr>
              <a:t>negociación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es-MX" sz="2200" dirty="0" smtClean="0">
              <a:solidFill>
                <a:schemeClr val="tx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s-MX" sz="2200" dirty="0">
                <a:solidFill>
                  <a:schemeClr val="tx1"/>
                </a:solidFill>
              </a:rPr>
              <a:t>Las reuniones se llevan a cabo los martes y viernes de 12:00 a 14:00 horas en la sala de comisiones del edificio </a:t>
            </a:r>
            <a:r>
              <a:rPr lang="es-MX" sz="2200" dirty="0" smtClean="0">
                <a:solidFill>
                  <a:schemeClr val="tx1"/>
                </a:solidFill>
              </a:rPr>
              <a:t>9Q3</a:t>
            </a:r>
          </a:p>
        </p:txBody>
      </p:sp>
      <p:pic>
        <p:nvPicPr>
          <p:cNvPr id="4" name="3 Imagen" descr="Resultado de imagen para LOGO STAU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25" y="5949280"/>
            <a:ext cx="1584176" cy="6477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2135413" y="188640"/>
            <a:ext cx="6172200" cy="792088"/>
          </a:xfrm>
        </p:spPr>
        <p:txBody>
          <a:bodyPr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Aspectos Generales</a:t>
            </a:r>
          </a:p>
        </p:txBody>
      </p:sp>
    </p:spTree>
    <p:extLst>
      <p:ext uri="{BB962C8B-B14F-4D97-AF65-F5344CB8AC3E}">
        <p14:creationId xmlns:p14="http://schemas.microsoft.com/office/powerpoint/2010/main" val="342663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1628800"/>
            <a:ext cx="6388224" cy="4644335"/>
          </a:xfrm>
        </p:spPr>
        <p:txBody>
          <a:bodyPr>
            <a:noAutofit/>
          </a:bodyPr>
          <a:lstStyle/>
          <a:p>
            <a:pPr lvl="0"/>
            <a:r>
              <a:rPr lang="es-MX" sz="2400" cap="all" dirty="0">
                <a:solidFill>
                  <a:schemeClr val="tx1"/>
                </a:solidFill>
              </a:rPr>
              <a:t>CLÁUSULA 98. LICENCIAS SIN GOCE DE SALARIO: </a:t>
            </a:r>
            <a:endParaRPr lang="es-MX" sz="2400" cap="all" dirty="0" smtClean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Se </a:t>
            </a:r>
            <a:r>
              <a:rPr lang="es-MX" sz="2400" dirty="0">
                <a:solidFill>
                  <a:schemeClr val="tx1"/>
                </a:solidFill>
              </a:rPr>
              <a:t>acuerda revisar los casos en los que se ha negado este tipo de </a:t>
            </a:r>
            <a:r>
              <a:rPr lang="es-MX" sz="2400" dirty="0" smtClean="0">
                <a:solidFill>
                  <a:schemeClr val="tx1"/>
                </a:solidFill>
              </a:rPr>
              <a:t>licencias.</a:t>
            </a:r>
          </a:p>
          <a:p>
            <a:pPr lvl="0"/>
            <a:endParaRPr lang="es-MX" sz="2400" dirty="0">
              <a:solidFill>
                <a:schemeClr val="tx1"/>
              </a:solidFill>
            </a:endParaRPr>
          </a:p>
          <a:p>
            <a:r>
              <a:rPr lang="es-MX" sz="2400" cap="all" dirty="0">
                <a:solidFill>
                  <a:schemeClr val="tx1"/>
                </a:solidFill>
              </a:rPr>
              <a:t>CLÁUSULA 106. IGUALDAD DE DERECHOS: </a:t>
            </a:r>
            <a:endParaRPr lang="es-MX" sz="2400" cap="all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Se </a:t>
            </a:r>
            <a:r>
              <a:rPr lang="es-MX" sz="2400" dirty="0">
                <a:solidFill>
                  <a:schemeClr val="tx1"/>
                </a:solidFill>
              </a:rPr>
              <a:t>acuerda revisar los casos de acoso laboral por el sistema de verificación de asistencia.</a:t>
            </a:r>
          </a:p>
          <a:p>
            <a:pPr lvl="0"/>
            <a:endParaRPr lang="es-MX" sz="2400" dirty="0">
              <a:solidFill>
                <a:schemeClr val="tx1"/>
              </a:solidFill>
            </a:endParaRPr>
          </a:p>
        </p:txBody>
      </p:sp>
      <p:pic>
        <p:nvPicPr>
          <p:cNvPr id="4" name="3 Imagen" descr="Resultado de imagen para LOGO STAU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25" y="5949280"/>
            <a:ext cx="1584176" cy="6477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2135413" y="188640"/>
            <a:ext cx="6172200" cy="792088"/>
          </a:xfrm>
        </p:spPr>
        <p:txBody>
          <a:bodyPr>
            <a:normAutofit/>
          </a:bodyPr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Otras violaciones</a:t>
            </a:r>
          </a:p>
        </p:txBody>
      </p:sp>
    </p:spTree>
    <p:extLst>
      <p:ext uri="{BB962C8B-B14F-4D97-AF65-F5344CB8AC3E}">
        <p14:creationId xmlns:p14="http://schemas.microsoft.com/office/powerpoint/2010/main" val="311221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1628800"/>
            <a:ext cx="6388224" cy="4644335"/>
          </a:xfrm>
        </p:spPr>
        <p:txBody>
          <a:bodyPr>
            <a:noAutofit/>
          </a:bodyPr>
          <a:lstStyle/>
          <a:p>
            <a:pPr lvl="0"/>
            <a:r>
              <a:rPr lang="es-MX" sz="2400" cap="all" dirty="0">
                <a:solidFill>
                  <a:schemeClr val="tx1"/>
                </a:solidFill>
              </a:rPr>
              <a:t>CLÁUSULA 166. 	DESCUENTOS A EVENTOS: </a:t>
            </a:r>
            <a:endParaRPr lang="es-MX" sz="2400" cap="all" dirty="0" smtClean="0">
              <a:solidFill>
                <a:schemeClr val="tx1"/>
              </a:solidFill>
            </a:endParaRPr>
          </a:p>
          <a:p>
            <a:pPr lvl="0"/>
            <a:endParaRPr lang="es-MX" sz="2400" cap="all" dirty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La </a:t>
            </a:r>
            <a:r>
              <a:rPr lang="es-MX" sz="2400" dirty="0">
                <a:solidFill>
                  <a:schemeClr val="tx1"/>
                </a:solidFill>
              </a:rPr>
              <a:t>autoridad universitaria se compromete a cumplir con lo establecido en la cláusula. </a:t>
            </a:r>
            <a:endParaRPr lang="es-MX" sz="2400" dirty="0" smtClean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Se </a:t>
            </a:r>
            <a:r>
              <a:rPr lang="es-MX" sz="2400" dirty="0">
                <a:solidFill>
                  <a:schemeClr val="tx1"/>
                </a:solidFill>
              </a:rPr>
              <a:t>resolvió el caso planteado del evento de la semana de investigación y docencia en Matemáticas.</a:t>
            </a:r>
          </a:p>
        </p:txBody>
      </p:sp>
      <p:pic>
        <p:nvPicPr>
          <p:cNvPr id="4" name="3 Imagen" descr="Resultado de imagen para LOGO STAU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25" y="5949280"/>
            <a:ext cx="1584176" cy="6477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2135413" y="188640"/>
            <a:ext cx="6172200" cy="792088"/>
          </a:xfrm>
        </p:spPr>
        <p:txBody>
          <a:bodyPr>
            <a:normAutofit/>
          </a:bodyPr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Otras violaciones</a:t>
            </a:r>
          </a:p>
        </p:txBody>
      </p:sp>
    </p:spTree>
    <p:extLst>
      <p:ext uri="{BB962C8B-B14F-4D97-AF65-F5344CB8AC3E}">
        <p14:creationId xmlns:p14="http://schemas.microsoft.com/office/powerpoint/2010/main" val="364424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do de imagen para LOGO STAU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807809"/>
            <a:ext cx="4608512" cy="230425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2411760" y="4221088"/>
            <a:ext cx="6172200" cy="1440160"/>
          </a:xfrm>
        </p:spPr>
        <p:txBody>
          <a:bodyPr>
            <a:normAutofit/>
          </a:bodyPr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MUCHAS GRACIAS</a:t>
            </a:r>
            <a:br>
              <a:rPr lang="es-MX" dirty="0" smtClean="0">
                <a:solidFill>
                  <a:schemeClr val="tx1"/>
                </a:solidFill>
              </a:rPr>
            </a:br>
            <a:r>
              <a:rPr lang="es-MX" dirty="0" smtClean="0">
                <a:solidFill>
                  <a:schemeClr val="tx1"/>
                </a:solidFill>
              </a:rPr>
              <a:t>POR SU ATENCIÓN</a:t>
            </a:r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19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1484784"/>
            <a:ext cx="6388224" cy="4248472"/>
          </a:xfrm>
        </p:spPr>
        <p:txBody>
          <a:bodyPr>
            <a:noAutofit/>
          </a:bodyPr>
          <a:lstStyle/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>
                <a:solidFill>
                  <a:schemeClr val="tx1"/>
                </a:solidFill>
              </a:rPr>
              <a:t>Se acordó elaborar y firmar minutas de acuerdo de las </a:t>
            </a:r>
            <a:r>
              <a:rPr lang="es-MX" sz="2400" dirty="0" smtClean="0">
                <a:solidFill>
                  <a:schemeClr val="tx1"/>
                </a:solidFill>
              </a:rPr>
              <a:t>reuniones</a:t>
            </a:r>
          </a:p>
          <a:p>
            <a:pPr lvl="0"/>
            <a:endParaRPr lang="es-MX" sz="24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Existe el compromiso del Rector de participar en algunas de las </a:t>
            </a:r>
            <a:r>
              <a:rPr lang="es-MX" sz="2400" dirty="0">
                <a:solidFill>
                  <a:schemeClr val="tx1"/>
                </a:solidFill>
              </a:rPr>
              <a:t>reuniones de la mesa de </a:t>
            </a:r>
            <a:r>
              <a:rPr lang="es-MX" sz="2400" dirty="0" smtClean="0">
                <a:solidFill>
                  <a:schemeClr val="tx1"/>
                </a:solidFill>
              </a:rPr>
              <a:t>negociación</a:t>
            </a:r>
          </a:p>
          <a:p>
            <a:endParaRPr lang="es-MX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La autoridad universitaria entregó parte de la información financiera solicitada por el STAUS</a:t>
            </a:r>
            <a:endParaRPr lang="es-MX" sz="2200" dirty="0" smtClean="0">
              <a:solidFill>
                <a:schemeClr val="tx1"/>
              </a:solidFill>
            </a:endParaRPr>
          </a:p>
        </p:txBody>
      </p:sp>
      <p:pic>
        <p:nvPicPr>
          <p:cNvPr id="4" name="3 Imagen" descr="Resultado de imagen para LOGO STAU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25" y="5949280"/>
            <a:ext cx="1584176" cy="6477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2135413" y="188640"/>
            <a:ext cx="6172200" cy="792088"/>
          </a:xfrm>
        </p:spPr>
        <p:txBody>
          <a:bodyPr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Aspectos Generales</a:t>
            </a:r>
          </a:p>
        </p:txBody>
      </p:sp>
    </p:spTree>
    <p:extLst>
      <p:ext uri="{BB962C8B-B14F-4D97-AF65-F5344CB8AC3E}">
        <p14:creationId xmlns:p14="http://schemas.microsoft.com/office/powerpoint/2010/main" val="422804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1196752"/>
            <a:ext cx="6388224" cy="4536504"/>
          </a:xfrm>
        </p:spPr>
        <p:txBody>
          <a:bodyPr>
            <a:noAutofit/>
          </a:bodyPr>
          <a:lstStyle/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3.4</a:t>
            </a:r>
            <a:r>
              <a:rPr lang="es-MX" sz="2400" dirty="0">
                <a:solidFill>
                  <a:schemeClr val="tx1"/>
                </a:solidFill>
              </a:rPr>
              <a:t>% de incremento salarial a partir del 20 de marzo del presente </a:t>
            </a:r>
            <a:r>
              <a:rPr lang="es-MX" sz="2400" dirty="0" smtClean="0">
                <a:solidFill>
                  <a:schemeClr val="tx1"/>
                </a:solidFill>
              </a:rPr>
              <a:t>año</a:t>
            </a:r>
          </a:p>
          <a:p>
            <a:pPr lvl="0"/>
            <a:endParaRPr lang="es-MX" sz="2400" dirty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Para </a:t>
            </a:r>
            <a:r>
              <a:rPr lang="es-MX" sz="2400" dirty="0">
                <a:solidFill>
                  <a:schemeClr val="tx1"/>
                </a:solidFill>
              </a:rPr>
              <a:t>los Técnicos Académicos un 1.75% adicional </a:t>
            </a:r>
            <a:r>
              <a:rPr lang="es-MX" sz="2400" dirty="0" smtClean="0">
                <a:solidFill>
                  <a:schemeClr val="tx1"/>
                </a:solidFill>
              </a:rPr>
              <a:t>para rezonificación</a:t>
            </a:r>
          </a:p>
          <a:p>
            <a:pPr lvl="0"/>
            <a:endParaRPr lang="es-MX" sz="24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Se acordó realizar gestiones conjuntas </a:t>
            </a:r>
            <a:r>
              <a:rPr lang="es-MX" sz="2400" dirty="0">
                <a:solidFill>
                  <a:schemeClr val="tx1"/>
                </a:solidFill>
              </a:rPr>
              <a:t>de recursos </a:t>
            </a:r>
            <a:r>
              <a:rPr lang="es-MX" sz="2400" dirty="0" smtClean="0">
                <a:solidFill>
                  <a:schemeClr val="tx1"/>
                </a:solidFill>
              </a:rPr>
              <a:t>para la revisión, ante </a:t>
            </a:r>
            <a:r>
              <a:rPr lang="es-MX" sz="2400" dirty="0">
                <a:solidFill>
                  <a:schemeClr val="tx1"/>
                </a:solidFill>
              </a:rPr>
              <a:t>los gobiernos federal y </a:t>
            </a:r>
            <a:r>
              <a:rPr lang="es-MX" sz="2400" dirty="0" smtClean="0">
                <a:solidFill>
                  <a:schemeClr val="tx1"/>
                </a:solidFill>
              </a:rPr>
              <a:t>estatal</a:t>
            </a:r>
            <a:endParaRPr lang="es-MX" sz="2200" dirty="0" smtClean="0">
              <a:solidFill>
                <a:schemeClr val="tx1"/>
              </a:solidFill>
            </a:endParaRPr>
          </a:p>
        </p:txBody>
      </p:sp>
      <p:pic>
        <p:nvPicPr>
          <p:cNvPr id="4" name="3 Imagen" descr="Resultado de imagen para LOGO STAU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25" y="5949280"/>
            <a:ext cx="1584176" cy="6477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2135413" y="188640"/>
            <a:ext cx="6172200" cy="792088"/>
          </a:xfrm>
        </p:spPr>
        <p:txBody>
          <a:bodyPr/>
          <a:lstStyle/>
          <a:p>
            <a:pPr algn="ctr"/>
            <a:r>
              <a:rPr lang="es-MX" dirty="0"/>
              <a:t>Ofrecimiento salarial</a:t>
            </a:r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04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1484784"/>
            <a:ext cx="6388224" cy="4536504"/>
          </a:xfrm>
        </p:spPr>
        <p:txBody>
          <a:bodyPr>
            <a:noAutofit/>
          </a:bodyPr>
          <a:lstStyle/>
          <a:p>
            <a:pPr lvl="0"/>
            <a:r>
              <a:rPr lang="es-MX" sz="2400" dirty="0">
                <a:solidFill>
                  <a:schemeClr val="tx1"/>
                </a:solidFill>
              </a:rPr>
              <a:t>REFORMA UNILATERAL AL EPA: </a:t>
            </a:r>
            <a:endParaRPr lang="es-MX" sz="2400" dirty="0" smtClean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La </a:t>
            </a:r>
            <a:r>
              <a:rPr lang="es-MX" sz="2400" dirty="0">
                <a:solidFill>
                  <a:schemeClr val="tx1"/>
                </a:solidFill>
              </a:rPr>
              <a:t>autoridad acepta tratar artículos específicos del EPA que el STAUS considere necesarios modificar. </a:t>
            </a:r>
            <a:endParaRPr lang="es-MX" sz="2400" dirty="0" smtClean="0">
              <a:solidFill>
                <a:schemeClr val="tx1"/>
              </a:solidFill>
            </a:endParaRPr>
          </a:p>
          <a:p>
            <a:pPr lvl="0"/>
            <a:endParaRPr lang="es-MX" sz="2400" dirty="0" smtClean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Se </a:t>
            </a:r>
            <a:r>
              <a:rPr lang="es-MX" sz="2400" dirty="0">
                <a:solidFill>
                  <a:schemeClr val="tx1"/>
                </a:solidFill>
              </a:rPr>
              <a:t>acuerda que el STAUS entregue una propuesta y en caso de llegarse a un acuerdo este se presentaría de manera bilateral al Colegio Académico. </a:t>
            </a:r>
          </a:p>
        </p:txBody>
      </p:sp>
      <p:pic>
        <p:nvPicPr>
          <p:cNvPr id="4" name="3 Imagen" descr="Resultado de imagen para LOGO STAU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25" y="5949280"/>
            <a:ext cx="1584176" cy="6477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2135413" y="188640"/>
            <a:ext cx="6172200" cy="792088"/>
          </a:xfrm>
        </p:spPr>
        <p:txBody>
          <a:bodyPr/>
          <a:lstStyle/>
          <a:p>
            <a:pPr algn="ctr"/>
            <a:r>
              <a:rPr lang="es-MX" dirty="0"/>
              <a:t>Académico-laboral</a:t>
            </a:r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04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1196752"/>
            <a:ext cx="6388224" cy="4536504"/>
          </a:xfrm>
        </p:spPr>
        <p:txBody>
          <a:bodyPr>
            <a:noAutofit/>
          </a:bodyPr>
          <a:lstStyle/>
          <a:p>
            <a:pPr lvl="0"/>
            <a:r>
              <a:rPr lang="es-MX" sz="2400" dirty="0" smtClean="0">
                <a:solidFill>
                  <a:schemeClr val="tx1"/>
                </a:solidFill>
              </a:rPr>
              <a:t>VIGILANCIA </a:t>
            </a:r>
            <a:r>
              <a:rPr lang="es-MX" sz="2400" dirty="0">
                <a:solidFill>
                  <a:schemeClr val="tx1"/>
                </a:solidFill>
              </a:rPr>
              <a:t>DEL INGRESO; FUNCIONAMIENTO DE LA CMGAA; CONVOCATORIAS A CONCURSOS: </a:t>
            </a:r>
            <a:endParaRPr lang="es-MX" sz="2400" dirty="0" smtClean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La </a:t>
            </a:r>
            <a:r>
              <a:rPr lang="es-MX" sz="2400" dirty="0">
                <a:solidFill>
                  <a:schemeClr val="tx1"/>
                </a:solidFill>
              </a:rPr>
              <a:t>autoridad </a:t>
            </a:r>
            <a:r>
              <a:rPr lang="es-MX" sz="2400" dirty="0" smtClean="0">
                <a:solidFill>
                  <a:schemeClr val="tx1"/>
                </a:solidFill>
              </a:rPr>
              <a:t>acepta </a:t>
            </a:r>
            <a:r>
              <a:rPr lang="es-MX" sz="2400" dirty="0">
                <a:solidFill>
                  <a:schemeClr val="tx1"/>
                </a:solidFill>
              </a:rPr>
              <a:t>que la CMGAA vigile los procedimientos de ingreso del personal </a:t>
            </a:r>
            <a:r>
              <a:rPr lang="es-MX" sz="2400" dirty="0" smtClean="0">
                <a:solidFill>
                  <a:schemeClr val="tx1"/>
                </a:solidFill>
              </a:rPr>
              <a:t>académico</a:t>
            </a:r>
          </a:p>
          <a:p>
            <a:pPr lvl="0"/>
            <a:r>
              <a:rPr lang="es-MX" sz="2400" dirty="0" smtClean="0">
                <a:solidFill>
                  <a:schemeClr val="tx1"/>
                </a:solidFill>
              </a:rPr>
              <a:t> 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Pero no </a:t>
            </a:r>
            <a:r>
              <a:rPr lang="es-MX" sz="2400" dirty="0">
                <a:solidFill>
                  <a:schemeClr val="tx1"/>
                </a:solidFill>
              </a:rPr>
              <a:t>están de acuerdo en algunos puntos del procedimiento </a:t>
            </a:r>
            <a:r>
              <a:rPr lang="es-MX" sz="2400" dirty="0" smtClean="0">
                <a:solidFill>
                  <a:schemeClr val="tx1"/>
                </a:solidFill>
              </a:rPr>
              <a:t>de elaboración </a:t>
            </a:r>
            <a:r>
              <a:rPr lang="es-MX" sz="2400" dirty="0">
                <a:solidFill>
                  <a:schemeClr val="tx1"/>
                </a:solidFill>
              </a:rPr>
              <a:t>de las convocatorias a </a:t>
            </a:r>
            <a:r>
              <a:rPr lang="es-MX" sz="2400" dirty="0" smtClean="0">
                <a:solidFill>
                  <a:schemeClr val="tx1"/>
                </a:solidFill>
              </a:rPr>
              <a:t>concurso de la cláusula 50</a:t>
            </a:r>
            <a:endParaRPr lang="es-MX" sz="2400" dirty="0">
              <a:solidFill>
                <a:schemeClr val="tx1"/>
              </a:solidFill>
            </a:endParaRPr>
          </a:p>
        </p:txBody>
      </p:sp>
      <p:pic>
        <p:nvPicPr>
          <p:cNvPr id="4" name="3 Imagen" descr="Resultado de imagen para LOGO STAU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25" y="5949280"/>
            <a:ext cx="1584176" cy="6477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2135413" y="188640"/>
            <a:ext cx="6172200" cy="792088"/>
          </a:xfrm>
        </p:spPr>
        <p:txBody>
          <a:bodyPr/>
          <a:lstStyle/>
          <a:p>
            <a:pPr algn="ctr"/>
            <a:r>
              <a:rPr lang="es-MX" dirty="0"/>
              <a:t>Académico-laboral</a:t>
            </a:r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67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1196752"/>
            <a:ext cx="6388224" cy="4536504"/>
          </a:xfrm>
        </p:spPr>
        <p:txBody>
          <a:bodyPr>
            <a:noAutofit/>
          </a:bodyPr>
          <a:lstStyle/>
          <a:p>
            <a:pPr lvl="0"/>
            <a:r>
              <a:rPr lang="es-MX" sz="2400" dirty="0">
                <a:solidFill>
                  <a:schemeClr val="tx1"/>
                </a:solidFill>
              </a:rPr>
              <a:t>ESTABILIDAD LABORAL: </a:t>
            </a:r>
            <a:endParaRPr lang="es-MX" sz="2400" dirty="0" smtClean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Se </a:t>
            </a:r>
            <a:r>
              <a:rPr lang="es-MX" sz="2400" dirty="0">
                <a:solidFill>
                  <a:schemeClr val="tx1"/>
                </a:solidFill>
              </a:rPr>
              <a:t>acordó llevar a cabo los estudios de carga </a:t>
            </a:r>
            <a:r>
              <a:rPr lang="es-MX" sz="2400" dirty="0" smtClean="0">
                <a:solidFill>
                  <a:schemeClr val="tx1"/>
                </a:solidFill>
              </a:rPr>
              <a:t>impartida, </a:t>
            </a:r>
            <a:r>
              <a:rPr lang="es-MX" sz="2400" dirty="0">
                <a:solidFill>
                  <a:schemeClr val="tx1"/>
                </a:solidFill>
              </a:rPr>
              <a:t>para </a:t>
            </a:r>
            <a:r>
              <a:rPr lang="es-MX" sz="2400" dirty="0" smtClean="0">
                <a:solidFill>
                  <a:schemeClr val="tx1"/>
                </a:solidFill>
              </a:rPr>
              <a:t>definir si </a:t>
            </a:r>
            <a:r>
              <a:rPr lang="es-MX" sz="2400" dirty="0">
                <a:solidFill>
                  <a:schemeClr val="tx1"/>
                </a:solidFill>
              </a:rPr>
              <a:t>existe carga a indeterminar. </a:t>
            </a:r>
            <a:endParaRPr lang="es-MX" sz="2400" dirty="0" smtClean="0">
              <a:solidFill>
                <a:schemeClr val="tx1"/>
              </a:solidFill>
            </a:endParaRPr>
          </a:p>
          <a:p>
            <a:pPr lvl="0"/>
            <a:endParaRPr lang="es-MX" sz="2400" dirty="0" smtClean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No </a:t>
            </a:r>
            <a:r>
              <a:rPr lang="es-MX" sz="2400" dirty="0">
                <a:solidFill>
                  <a:schemeClr val="tx1"/>
                </a:solidFill>
              </a:rPr>
              <a:t>hay acuerdo para llevar a cabo un programa de regularización. </a:t>
            </a:r>
            <a:endParaRPr lang="es-MX" sz="2400" dirty="0" smtClean="0">
              <a:solidFill>
                <a:schemeClr val="tx1"/>
              </a:solidFill>
            </a:endParaRPr>
          </a:p>
          <a:p>
            <a:pPr lvl="0"/>
            <a:endParaRPr lang="es-MX" sz="2400" dirty="0" smtClean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Se plantearon opciones para ampliar la matrícula de nuevo ingreso en algunos departamentos</a:t>
            </a:r>
            <a:endParaRPr lang="es-MX" sz="2400" dirty="0">
              <a:solidFill>
                <a:schemeClr val="tx1"/>
              </a:solidFill>
            </a:endParaRPr>
          </a:p>
        </p:txBody>
      </p:sp>
      <p:pic>
        <p:nvPicPr>
          <p:cNvPr id="4" name="3 Imagen" descr="Resultado de imagen para LOGO STAU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25" y="5949280"/>
            <a:ext cx="1584176" cy="6477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2135413" y="188640"/>
            <a:ext cx="6172200" cy="792088"/>
          </a:xfrm>
        </p:spPr>
        <p:txBody>
          <a:bodyPr/>
          <a:lstStyle/>
          <a:p>
            <a:pPr algn="ctr"/>
            <a:r>
              <a:rPr lang="es-MX" dirty="0"/>
              <a:t>Académico-laboral</a:t>
            </a:r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93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1196752"/>
            <a:ext cx="6388224" cy="4536504"/>
          </a:xfrm>
        </p:spPr>
        <p:txBody>
          <a:bodyPr>
            <a:noAutofit/>
          </a:bodyPr>
          <a:lstStyle/>
          <a:p>
            <a:pPr lvl="0"/>
            <a:r>
              <a:rPr lang="es-MX" sz="2400" dirty="0">
                <a:solidFill>
                  <a:schemeClr val="tx1"/>
                </a:solidFill>
              </a:rPr>
              <a:t>NÚMERO DE ALUMNOS POR GRUPO</a:t>
            </a:r>
            <a:r>
              <a:rPr lang="es-MX" sz="2400" dirty="0" smtClean="0">
                <a:solidFill>
                  <a:schemeClr val="tx1"/>
                </a:solidFill>
              </a:rPr>
              <a:t>:</a:t>
            </a:r>
          </a:p>
          <a:p>
            <a:pPr lvl="0"/>
            <a:endParaRPr lang="es-MX" sz="2400" dirty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La </a:t>
            </a:r>
            <a:r>
              <a:rPr lang="es-MX" sz="2400" dirty="0">
                <a:solidFill>
                  <a:schemeClr val="tx1"/>
                </a:solidFill>
              </a:rPr>
              <a:t>autoridad </a:t>
            </a:r>
            <a:r>
              <a:rPr lang="es-MX" sz="2400" dirty="0" smtClean="0">
                <a:solidFill>
                  <a:schemeClr val="tx1"/>
                </a:solidFill>
              </a:rPr>
              <a:t>acepta </a:t>
            </a:r>
            <a:r>
              <a:rPr lang="es-MX" sz="2400" dirty="0">
                <a:solidFill>
                  <a:schemeClr val="tx1"/>
                </a:solidFill>
              </a:rPr>
              <a:t>cumplir con el procedimiento </a:t>
            </a:r>
            <a:r>
              <a:rPr lang="es-MX" sz="2400" dirty="0" smtClean="0">
                <a:solidFill>
                  <a:schemeClr val="tx1"/>
                </a:solidFill>
              </a:rPr>
              <a:t>de </a:t>
            </a:r>
            <a:r>
              <a:rPr lang="es-MX" sz="2400" dirty="0">
                <a:solidFill>
                  <a:schemeClr val="tx1"/>
                </a:solidFill>
              </a:rPr>
              <a:t>la cláusula 99, </a:t>
            </a:r>
            <a:r>
              <a:rPr lang="es-MX" sz="2400" dirty="0" smtClean="0">
                <a:solidFill>
                  <a:schemeClr val="tx1"/>
                </a:solidFill>
              </a:rPr>
              <a:t>para evitar grupos </a:t>
            </a:r>
            <a:r>
              <a:rPr lang="es-MX" sz="2400" dirty="0">
                <a:solidFill>
                  <a:schemeClr val="tx1"/>
                </a:solidFill>
              </a:rPr>
              <a:t>de más de 40 </a:t>
            </a:r>
            <a:r>
              <a:rPr lang="es-MX" sz="2400" dirty="0" smtClean="0">
                <a:solidFill>
                  <a:schemeClr val="tx1"/>
                </a:solidFill>
              </a:rPr>
              <a:t>alumnos</a:t>
            </a:r>
            <a:endParaRPr lang="es-MX" sz="2400" dirty="0">
              <a:solidFill>
                <a:schemeClr val="tx1"/>
              </a:solidFill>
            </a:endParaRPr>
          </a:p>
          <a:p>
            <a:pPr lvl="0"/>
            <a:endParaRPr lang="es-MX" sz="2400" dirty="0" smtClean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Sigue pendiente el tema de las </a:t>
            </a:r>
            <a:r>
              <a:rPr lang="es-MX" sz="2400" dirty="0">
                <a:solidFill>
                  <a:schemeClr val="tx1"/>
                </a:solidFill>
              </a:rPr>
              <a:t>materias de talleres y prácticas, </a:t>
            </a:r>
            <a:r>
              <a:rPr lang="es-MX" sz="2400" dirty="0" smtClean="0">
                <a:solidFill>
                  <a:schemeClr val="tx1"/>
                </a:solidFill>
              </a:rPr>
              <a:t>las cuales no deben de tener </a:t>
            </a:r>
            <a:r>
              <a:rPr lang="es-MX" sz="2400" dirty="0">
                <a:solidFill>
                  <a:schemeClr val="tx1"/>
                </a:solidFill>
              </a:rPr>
              <a:t>más de 25 </a:t>
            </a:r>
            <a:r>
              <a:rPr lang="es-MX" sz="2400" dirty="0" smtClean="0">
                <a:solidFill>
                  <a:schemeClr val="tx1"/>
                </a:solidFill>
              </a:rPr>
              <a:t>alumnos por grupo</a:t>
            </a:r>
            <a:endParaRPr lang="es-MX" sz="2400" dirty="0">
              <a:solidFill>
                <a:schemeClr val="tx1"/>
              </a:solidFill>
            </a:endParaRPr>
          </a:p>
        </p:txBody>
      </p:sp>
      <p:pic>
        <p:nvPicPr>
          <p:cNvPr id="4" name="3 Imagen" descr="Resultado de imagen para LOGO STAU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25" y="5949280"/>
            <a:ext cx="1584176" cy="6477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2135413" y="188640"/>
            <a:ext cx="6172200" cy="792088"/>
          </a:xfrm>
        </p:spPr>
        <p:txBody>
          <a:bodyPr/>
          <a:lstStyle/>
          <a:p>
            <a:pPr algn="ctr"/>
            <a:r>
              <a:rPr lang="es-MX" dirty="0"/>
              <a:t>Académico-laboral</a:t>
            </a:r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93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1196752"/>
            <a:ext cx="6388224" cy="4752528"/>
          </a:xfrm>
        </p:spPr>
        <p:txBody>
          <a:bodyPr>
            <a:noAutofit/>
          </a:bodyPr>
          <a:lstStyle/>
          <a:p>
            <a:pPr lvl="0"/>
            <a:r>
              <a:rPr lang="es-MX" sz="2400" dirty="0">
                <a:solidFill>
                  <a:schemeClr val="tx1"/>
                </a:solidFill>
              </a:rPr>
              <a:t>BECAS DE POSGRADO: </a:t>
            </a:r>
            <a:endParaRPr lang="es-MX" sz="2400" dirty="0" smtClean="0">
              <a:solidFill>
                <a:schemeClr val="tx1"/>
              </a:solidFill>
            </a:endParaRPr>
          </a:p>
          <a:p>
            <a:pPr lvl="0"/>
            <a:endParaRPr lang="es-MX" sz="2400" dirty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La </a:t>
            </a:r>
            <a:r>
              <a:rPr lang="es-MX" sz="2400" dirty="0">
                <a:solidFill>
                  <a:schemeClr val="tx1"/>
                </a:solidFill>
              </a:rPr>
              <a:t>autoridad acepta tratar artículos específicos del reglamento de becas  que el STAUS considere necesarios modificar. </a:t>
            </a:r>
            <a:endParaRPr lang="es-MX" sz="2400" dirty="0" smtClean="0">
              <a:solidFill>
                <a:schemeClr val="tx1"/>
              </a:solidFill>
            </a:endParaRPr>
          </a:p>
          <a:p>
            <a:pPr lvl="0"/>
            <a:endParaRPr lang="es-MX" sz="2400" dirty="0" smtClean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chemeClr val="tx1"/>
                </a:solidFill>
              </a:rPr>
              <a:t>Se </a:t>
            </a:r>
            <a:r>
              <a:rPr lang="es-MX" sz="2400" dirty="0">
                <a:solidFill>
                  <a:schemeClr val="tx1"/>
                </a:solidFill>
              </a:rPr>
              <a:t>acuerda que el STAUS entregue una propuesta y en caso de llegarse a un acuerdo este se presentaría de manera bilateral al Colegio Académico</a:t>
            </a:r>
          </a:p>
        </p:txBody>
      </p:sp>
      <p:pic>
        <p:nvPicPr>
          <p:cNvPr id="4" name="3 Imagen" descr="Resultado de imagen para LOGO STAU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25" y="5949280"/>
            <a:ext cx="1584176" cy="6477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2135413" y="188640"/>
            <a:ext cx="6172200" cy="792088"/>
          </a:xfrm>
        </p:spPr>
        <p:txBody>
          <a:bodyPr/>
          <a:lstStyle/>
          <a:p>
            <a:pPr algn="ctr"/>
            <a:r>
              <a:rPr lang="es-MX" dirty="0"/>
              <a:t>Académico-laboral</a:t>
            </a:r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93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149</TotalTime>
  <Words>961</Words>
  <Application>Microsoft Office PowerPoint</Application>
  <PresentationFormat>Presentación en pantalla (4:3)</PresentationFormat>
  <Paragraphs>111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Mirador</vt:lpstr>
      <vt:lpstr>  REVISIÓN SALARIAL 2018 INFORME DE LA NEGOCIACIÓN CON LA UNISON</vt:lpstr>
      <vt:lpstr>Aspectos Generales</vt:lpstr>
      <vt:lpstr>Aspectos Generales</vt:lpstr>
      <vt:lpstr>Ofrecimiento salarial</vt:lpstr>
      <vt:lpstr>Académico-laboral</vt:lpstr>
      <vt:lpstr>Académico-laboral</vt:lpstr>
      <vt:lpstr>Académico-laboral</vt:lpstr>
      <vt:lpstr>Académico-laboral</vt:lpstr>
      <vt:lpstr>Académico-laboral</vt:lpstr>
      <vt:lpstr>Salud, Higiene, Seguridad e Instalaciones</vt:lpstr>
      <vt:lpstr>Salud, Higiene, Seguridad e Instalaciones</vt:lpstr>
      <vt:lpstr>Salud, Higiene, Seguridad e Instalaciones</vt:lpstr>
      <vt:lpstr>Salud, Higiene, Seguridad e Instalaciones</vt:lpstr>
      <vt:lpstr>Salud, Higiene, Seguridad e Instalaciones</vt:lpstr>
      <vt:lpstr>Salud, Higiene, Seguridad e Instalaciones</vt:lpstr>
      <vt:lpstr>Salud, Higiene, Seguridad e Instalaciones</vt:lpstr>
      <vt:lpstr>Salud, Higiene, Seguridad e Instalaciones</vt:lpstr>
      <vt:lpstr>Salud, Higiene, Seguridad e Instalaciones</vt:lpstr>
      <vt:lpstr>Otras violaciones</vt:lpstr>
      <vt:lpstr>Otras violaciones</vt:lpstr>
      <vt:lpstr>Otras violaciones</vt:lpstr>
      <vt:lpstr>MUCHAS GRACIAS POR SU ATENCIÓN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REVISIÓN SALARIAL 2018 INFORME DE LA NEGOCIACIÓN CON LA UNISON</dc:title>
  <dc:creator>Rogelio Martínez</dc:creator>
  <cp:lastModifiedBy>Rogelio Martínez</cp:lastModifiedBy>
  <cp:revision>34</cp:revision>
  <cp:lastPrinted>2018-03-15T16:32:35Z</cp:lastPrinted>
  <dcterms:created xsi:type="dcterms:W3CDTF">2018-03-15T00:56:34Z</dcterms:created>
  <dcterms:modified xsi:type="dcterms:W3CDTF">2018-03-15T16:33:38Z</dcterms:modified>
</cp:coreProperties>
</file>